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9" r:id="rId3"/>
    <p:sldId id="257" r:id="rId4"/>
    <p:sldId id="258" r:id="rId5"/>
    <p:sldId id="260" r:id="rId6"/>
    <p:sldId id="261" r:id="rId7"/>
    <p:sldId id="263" r:id="rId8"/>
    <p:sldId id="262" r:id="rId9"/>
    <p:sldId id="265" r:id="rId10"/>
    <p:sldId id="266" r:id="rId11"/>
    <p:sldId id="264" r:id="rId12"/>
    <p:sldId id="267" r:id="rId13"/>
    <p:sldId id="268" r:id="rId14"/>
    <p:sldId id="269" r:id="rId15"/>
    <p:sldId id="270" r:id="rId16"/>
    <p:sldId id="273" r:id="rId17"/>
    <p:sldId id="272" r:id="rId18"/>
    <p:sldId id="275" r:id="rId19"/>
    <p:sldId id="274" r:id="rId20"/>
    <p:sldId id="27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D2BA9E7E-38ED-49C4-B381-2B979B1204D8}">
          <p14:sldIdLst>
            <p14:sldId id="256"/>
          </p14:sldIdLst>
        </p14:section>
        <p14:section name="价值主张" id="{BCA9FFAD-0461-4752-9924-53C7513196E2}">
          <p14:sldIdLst>
            <p14:sldId id="259"/>
            <p14:sldId id="257"/>
            <p14:sldId id="258"/>
            <p14:sldId id="260"/>
          </p14:sldIdLst>
        </p14:section>
        <p14:section name="api" id="{3017811A-B7A0-4479-A849-530CFEE16CB1}">
          <p14:sldIdLst>
            <p14:sldId id="261"/>
            <p14:sldId id="263"/>
            <p14:sldId id="262"/>
          </p14:sldIdLst>
        </p14:section>
        <p14:section name="api调用" id="{10915F96-CE27-40AD-8736-EF35C66DE07E}">
          <p14:sldIdLst>
            <p14:sldId id="265"/>
            <p14:sldId id="266"/>
            <p14:sldId id="264"/>
          </p14:sldIdLst>
        </p14:section>
        <p14:section name="调用风险" id="{547A3051-A7C5-4BF5-ABFB-259050CB6E14}">
          <p14:sldIdLst>
            <p14:sldId id="267"/>
            <p14:sldId id="268"/>
          </p14:sldIdLst>
        </p14:section>
        <p14:section name="流程图" id="{108E7B2E-09B5-4E08-99AA-42AAC5F1DB29}">
          <p14:sldIdLst>
            <p14:sldId id="269"/>
            <p14:sldId id="270"/>
          </p14:sldIdLst>
        </p14:section>
        <p14:section name="原型说明" id="{6D43C66A-ED35-4686-A5D3-30303092E1AB}">
          <p14:sldIdLst>
            <p14:sldId id="273"/>
            <p14:sldId id="272"/>
            <p14:sldId id="275"/>
            <p14:sldId id="274"/>
          </p14:sldIdLst>
        </p14:section>
        <p14:section name="结束" id="{4F8163A6-866E-433D-BBA8-3FF8F1560818}">
          <p14:sldIdLst>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35326-3822-4782-B94A-0FB44B1498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ACA6726-9261-4603-828D-E7395072A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E48CB-DE77-4297-A2FB-8D4FA472B252}"/>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6D9FBD3D-6977-410E-A614-704BE03B17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0116F8-2353-4346-A2F4-A681FDAE8609}"/>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6888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1D897-A8AC-4BF9-827D-020CC699AC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420C4FE-7D2C-4249-8C13-1BE7DC31C3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E90B3B-6D07-4709-B7D1-BE3DF46E3BE9}"/>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AF6E7B8C-9414-4373-A146-ABE5D8F483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E38501-0572-4F6A-A151-1D0B9729E111}"/>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90004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57A1344-7CF9-4003-92D1-EA644F1CC7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D857B9-1546-482B-8D3D-2C754014EE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7EFF37-5D09-4754-A66B-DD0FCC9A20C9}"/>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204287EE-7EBE-419F-8AE7-5F4F52D147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86D452-D3E3-4747-BF25-654CB4665D7B}"/>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122523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C9D03-A7E9-44D5-B8D0-24BBBE90F2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954BBA-7F4D-4A18-8AC2-05D4529EF31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3A644A-6CB6-424E-89FB-30A861D1CED9}"/>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3C0C5319-0DB2-48F4-A1E3-86E79BE270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F749A4-876B-417A-AA67-14F15EACCE3B}"/>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169918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BE029-91AB-4C80-90B9-60114E637DB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366D6A5-437D-47A3-B3A6-FA179A43C5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7AFCBB8-7ECC-485E-92AF-CA94043BF718}"/>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2A7A1991-A950-4724-807B-4B525D2A6C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C37A7A-452F-4001-AED7-E90504CCB9B6}"/>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66265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062C0-F504-4ADE-9E79-40E57FAD09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8F79EF6-0887-49D8-A971-31CB931FA8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E0A3F3-7E49-4554-8EFD-4CD5F749CA3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C03B857-8684-47C2-BAD6-4C929592D2E0}"/>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6" name="页脚占位符 5">
            <a:extLst>
              <a:ext uri="{FF2B5EF4-FFF2-40B4-BE49-F238E27FC236}">
                <a16:creationId xmlns:a16="http://schemas.microsoft.com/office/drawing/2014/main" id="{8F3428A7-4C4D-43F1-8694-1F73E27E4E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EAD368-5E93-4409-B9E1-4C5A46C2CAA8}"/>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412054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368BE-B93C-41B4-9043-63E9140C9C9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70A57F-0493-425E-BCB6-4303AF3C01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BB52F7-BC96-452F-84C8-EDBEB195DE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459F65-5B6C-4398-B2AC-2402116FE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28BE00-52A0-4341-9670-29BF744B9C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7B1D2C2-AF49-4123-8FCB-B0D94901707A}"/>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8" name="页脚占位符 7">
            <a:extLst>
              <a:ext uri="{FF2B5EF4-FFF2-40B4-BE49-F238E27FC236}">
                <a16:creationId xmlns:a16="http://schemas.microsoft.com/office/drawing/2014/main" id="{73D32190-267A-440E-8A7C-150CD5D8A8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F42458-EB85-4F6C-9CD1-82B591471A61}"/>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100962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B814C-2873-4E42-94E0-2147779968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D297D92-DE8E-4FE7-B7A6-C183CB2EAC95}"/>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4" name="页脚占位符 3">
            <a:extLst>
              <a:ext uri="{FF2B5EF4-FFF2-40B4-BE49-F238E27FC236}">
                <a16:creationId xmlns:a16="http://schemas.microsoft.com/office/drawing/2014/main" id="{21573A19-4355-4D4D-9713-15ECDE1CC7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1030F2-1E62-4616-8FC0-DC8B7CB8F23A}"/>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605036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D6EEE0-D882-4E6C-BA78-E61C89B877FC}"/>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3" name="页脚占位符 2">
            <a:extLst>
              <a:ext uri="{FF2B5EF4-FFF2-40B4-BE49-F238E27FC236}">
                <a16:creationId xmlns:a16="http://schemas.microsoft.com/office/drawing/2014/main" id="{E493ADF8-7E7C-44B4-9266-6613F1CBBE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D7D596-7442-47E8-8359-59AEC4D61B43}"/>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393430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85221-0101-4AAD-B0D1-4BB2A2773DF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3F3B475-27AE-4FA5-B67A-8CCF9E4DF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5C89E41-9403-4DAF-AD7F-D0CDEB3D8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61A761-E957-4BAD-840C-4B84E63E4E36}"/>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6" name="页脚占位符 5">
            <a:extLst>
              <a:ext uri="{FF2B5EF4-FFF2-40B4-BE49-F238E27FC236}">
                <a16:creationId xmlns:a16="http://schemas.microsoft.com/office/drawing/2014/main" id="{A5A3D3CA-3B76-4C5D-B59F-EE6986DDF5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6624A6-7CE2-44D8-94DA-5E3B6E49332B}"/>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402287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70EB2-2637-4AD0-B839-2AA3E0BC1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F245A9E-0839-4B1C-B542-EC91784AE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D449D1-F61E-4D1F-94B5-D76B07924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606DE8-D334-4147-BDAE-2D26DB032897}"/>
              </a:ext>
            </a:extLst>
          </p:cNvPr>
          <p:cNvSpPr>
            <a:spLocks noGrp="1"/>
          </p:cNvSpPr>
          <p:nvPr>
            <p:ph type="dt" sz="half" idx="10"/>
          </p:nvPr>
        </p:nvSpPr>
        <p:spPr/>
        <p:txBody>
          <a:bodyPr/>
          <a:lstStyle/>
          <a:p>
            <a:fld id="{57A74553-811E-428A-A8E4-6A063D38D430}" type="datetimeFigureOut">
              <a:rPr lang="zh-CN" altLang="en-US" smtClean="0"/>
              <a:t>2020/7/23</a:t>
            </a:fld>
            <a:endParaRPr lang="zh-CN" altLang="en-US"/>
          </a:p>
        </p:txBody>
      </p:sp>
      <p:sp>
        <p:nvSpPr>
          <p:cNvPr id="6" name="页脚占位符 5">
            <a:extLst>
              <a:ext uri="{FF2B5EF4-FFF2-40B4-BE49-F238E27FC236}">
                <a16:creationId xmlns:a16="http://schemas.microsoft.com/office/drawing/2014/main" id="{9DF8DFD6-90FD-47BA-8C63-757E3D8985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D096FD-E184-4CD8-BADC-3301C1032C64}"/>
              </a:ext>
            </a:extLst>
          </p:cNvPr>
          <p:cNvSpPr>
            <a:spLocks noGrp="1"/>
          </p:cNvSpPr>
          <p:nvPr>
            <p:ph type="sldNum" sz="quarter" idx="12"/>
          </p:nvPr>
        </p:nvSpPr>
        <p:spPr/>
        <p:txBody>
          <a:body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1927803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6E3AE8A-9B4B-420F-82B5-DD65B7B60A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CB40B6-9B6E-493D-A2AF-32F541003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B28947-2512-48C8-BD11-FE4EF94A77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74553-811E-428A-A8E4-6A063D38D430}" type="datetimeFigureOut">
              <a:rPr lang="zh-CN" altLang="en-US" smtClean="0"/>
              <a:t>2020/7/23</a:t>
            </a:fld>
            <a:endParaRPr lang="zh-CN" altLang="en-US"/>
          </a:p>
        </p:txBody>
      </p:sp>
      <p:sp>
        <p:nvSpPr>
          <p:cNvPr id="5" name="页脚占位符 4">
            <a:extLst>
              <a:ext uri="{FF2B5EF4-FFF2-40B4-BE49-F238E27FC236}">
                <a16:creationId xmlns:a16="http://schemas.microsoft.com/office/drawing/2014/main" id="{BDC8DDFA-225E-48FD-8D37-97A58CEC2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AAFB5E-4B5D-4450-B8BF-4EAA1FA94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6DFD4-C86F-4BE4-B2BA-10FC91D5059B}" type="slidenum">
              <a:rPr lang="zh-CN" altLang="en-US" smtClean="0"/>
              <a:t>‹#›</a:t>
            </a:fld>
            <a:endParaRPr lang="zh-CN" altLang="en-US"/>
          </a:p>
        </p:txBody>
      </p:sp>
    </p:spTree>
    <p:extLst>
      <p:ext uri="{BB962C8B-B14F-4D97-AF65-F5344CB8AC3E}">
        <p14:creationId xmlns:p14="http://schemas.microsoft.com/office/powerpoint/2010/main" val="40970287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hyperlink" Target="https://github.com/Pjx759/API_Fina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606B5-C1CE-43B0-9ECB-9F7095C21CA3}"/>
              </a:ext>
            </a:extLst>
          </p:cNvPr>
          <p:cNvSpPr>
            <a:spLocks noGrp="1"/>
          </p:cNvSpPr>
          <p:nvPr>
            <p:ph type="ctrTitle"/>
          </p:nvPr>
        </p:nvSpPr>
        <p:spPr/>
        <p:txBody>
          <a:bodyPr/>
          <a:lstStyle/>
          <a:p>
            <a:r>
              <a:rPr lang="zh-CN" altLang="en-US" dirty="0"/>
              <a:t>“药记住”</a:t>
            </a:r>
            <a:r>
              <a:rPr lang="en-US" altLang="zh-CN" dirty="0"/>
              <a:t>APP</a:t>
            </a:r>
            <a:endParaRPr lang="zh-CN" altLang="en-US" dirty="0"/>
          </a:p>
        </p:txBody>
      </p:sp>
      <p:sp>
        <p:nvSpPr>
          <p:cNvPr id="3" name="副标题 2">
            <a:extLst>
              <a:ext uri="{FF2B5EF4-FFF2-40B4-BE49-F238E27FC236}">
                <a16:creationId xmlns:a16="http://schemas.microsoft.com/office/drawing/2014/main" id="{C7502C8A-F67C-462E-BF8C-83B17C5E07A9}"/>
              </a:ext>
            </a:extLst>
          </p:cNvPr>
          <p:cNvSpPr>
            <a:spLocks noGrp="1"/>
          </p:cNvSpPr>
          <p:nvPr>
            <p:ph type="subTitle" idx="1"/>
          </p:nvPr>
        </p:nvSpPr>
        <p:spPr/>
        <p:txBody>
          <a:bodyPr/>
          <a:lstStyle/>
          <a:p>
            <a:r>
              <a:rPr lang="zh-CN" altLang="en-US" dirty="0"/>
              <a:t>姓名：彭靖茜</a:t>
            </a:r>
            <a:endParaRPr lang="en-US" altLang="zh-CN" dirty="0"/>
          </a:p>
          <a:p>
            <a:r>
              <a:rPr lang="zh-CN" altLang="en-US" dirty="0"/>
              <a:t>班级：</a:t>
            </a:r>
            <a:r>
              <a:rPr lang="en-US" altLang="zh-CN" dirty="0"/>
              <a:t>18</a:t>
            </a:r>
            <a:r>
              <a:rPr lang="zh-CN" altLang="en-US" dirty="0"/>
              <a:t>网络新媒体</a:t>
            </a:r>
            <a:r>
              <a:rPr lang="en-US" altLang="zh-CN" dirty="0"/>
              <a:t>3</a:t>
            </a:r>
            <a:r>
              <a:rPr lang="zh-CN" altLang="en-US" dirty="0"/>
              <a:t>班</a:t>
            </a:r>
          </a:p>
        </p:txBody>
      </p:sp>
      <p:pic>
        <p:nvPicPr>
          <p:cNvPr id="13" name="音频 12">
            <a:hlinkClick r:id="" action="ppaction://media"/>
            <a:extLst>
              <a:ext uri="{FF2B5EF4-FFF2-40B4-BE49-F238E27FC236}">
                <a16:creationId xmlns:a16="http://schemas.microsoft.com/office/drawing/2014/main" id="{C96F3713-745B-4D3C-98B4-EBFF52F446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2344241"/>
      </p:ext>
    </p:extLst>
  </p:cSld>
  <p:clrMapOvr>
    <a:masterClrMapping/>
  </p:clrMapOvr>
  <mc:AlternateContent xmlns:mc="http://schemas.openxmlformats.org/markup-compatibility/2006" xmlns:p14="http://schemas.microsoft.com/office/powerpoint/2010/main">
    <mc:Choice Requires="p14">
      <p:transition spd="slow" p14:dur="2000" advTm="4688"/>
    </mc:Choice>
    <mc:Fallback xmlns="">
      <p:transition spd="slow" advTm="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6A9A9-6EF4-430C-A733-6B127F8FC85E}"/>
              </a:ext>
            </a:extLst>
          </p:cNvPr>
          <p:cNvSpPr>
            <a:spLocks noGrp="1"/>
          </p:cNvSpPr>
          <p:nvPr>
            <p:ph type="title"/>
          </p:nvPr>
        </p:nvSpPr>
        <p:spPr/>
        <p:txBody>
          <a:bodyPr/>
          <a:lstStyle/>
          <a:p>
            <a:r>
              <a:rPr lang="zh-CN" altLang="en-US" dirty="0"/>
              <a:t>语音识别</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2CDB39C4-E7D8-4A62-8938-706301F21802}"/>
              </a:ext>
            </a:extLst>
          </p:cNvPr>
          <p:cNvSpPr>
            <a:spLocks noGrp="1"/>
          </p:cNvSpPr>
          <p:nvPr>
            <p:ph idx="1"/>
          </p:nvPr>
        </p:nvSpPr>
        <p:spPr/>
        <p:txBody>
          <a:bodyPr/>
          <a:lstStyle/>
          <a:p>
            <a:r>
              <a:rPr lang="zh-CN" altLang="en-US" dirty="0"/>
              <a:t>语音输入（语音内容：晚饭后记得还要使用一次口服液）</a:t>
            </a:r>
            <a:endParaRPr lang="en-US" altLang="zh-CN" dirty="0"/>
          </a:p>
          <a:p>
            <a:endParaRPr lang="en-US" altLang="zh-CN" dirty="0"/>
          </a:p>
          <a:p>
            <a:endParaRPr lang="en-US" altLang="zh-CN" dirty="0"/>
          </a:p>
          <a:p>
            <a:endParaRPr lang="en-US" altLang="zh-CN" dirty="0"/>
          </a:p>
          <a:p>
            <a:r>
              <a:rPr lang="zh-CN" altLang="en-US" dirty="0"/>
              <a:t>识别结果</a:t>
            </a: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C05AB818-2C8A-4165-AD35-08DCBA90D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995" y="2339058"/>
            <a:ext cx="9407349" cy="1215303"/>
          </a:xfrm>
          <a:prstGeom prst="rect">
            <a:avLst/>
          </a:prstGeom>
        </p:spPr>
      </p:pic>
      <p:pic>
        <p:nvPicPr>
          <p:cNvPr id="7" name="图片 6">
            <a:extLst>
              <a:ext uri="{FF2B5EF4-FFF2-40B4-BE49-F238E27FC236}">
                <a16:creationId xmlns:a16="http://schemas.microsoft.com/office/drawing/2014/main" id="{A5D4DCC6-2581-4842-906B-9F76040530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167" y="4446525"/>
            <a:ext cx="8473973" cy="1215303"/>
          </a:xfrm>
          <a:prstGeom prst="rect">
            <a:avLst/>
          </a:prstGeom>
        </p:spPr>
      </p:pic>
      <p:pic>
        <p:nvPicPr>
          <p:cNvPr id="6" name="音频 5">
            <a:hlinkClick r:id="" action="ppaction://media"/>
            <a:extLst>
              <a:ext uri="{FF2B5EF4-FFF2-40B4-BE49-F238E27FC236}">
                <a16:creationId xmlns:a16="http://schemas.microsoft.com/office/drawing/2014/main" id="{E5A4BD55-7977-464E-AE3F-1B9CC4C266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3119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BADA8-E06D-42C1-982C-9CC7B98473C7}"/>
              </a:ext>
            </a:extLst>
          </p:cNvPr>
          <p:cNvSpPr>
            <a:spLocks noGrp="1"/>
          </p:cNvSpPr>
          <p:nvPr>
            <p:ph type="title"/>
          </p:nvPr>
        </p:nvSpPr>
        <p:spPr/>
        <p:txBody>
          <a:bodyPr/>
          <a:lstStyle/>
          <a:p>
            <a:r>
              <a:rPr lang="zh-CN" altLang="en-US" dirty="0"/>
              <a:t>关键词提取</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E35F3F93-A8EF-4392-AB60-9C4139C59FF1}"/>
              </a:ext>
            </a:extLst>
          </p:cNvPr>
          <p:cNvSpPr>
            <a:spLocks noGrp="1"/>
          </p:cNvSpPr>
          <p:nvPr>
            <p:ph idx="1"/>
          </p:nvPr>
        </p:nvSpPr>
        <p:spPr>
          <a:xfrm>
            <a:off x="838200" y="1492608"/>
            <a:ext cx="10515600" cy="4351338"/>
          </a:xfrm>
        </p:spPr>
        <p:txBody>
          <a:bodyPr>
            <a:normAutofit/>
          </a:bodyPr>
          <a:lstStyle/>
          <a:p>
            <a:r>
              <a:rPr lang="zh-CN" altLang="en-US" dirty="0"/>
              <a:t>代码数据（由语音识别得出）</a:t>
            </a:r>
            <a:endParaRPr lang="en-US" altLang="zh-CN" dirty="0"/>
          </a:p>
          <a:p>
            <a:pPr marL="0" indent="0">
              <a:buNone/>
            </a:pPr>
            <a:r>
              <a:rPr lang="zh-CN" altLang="en-US" sz="1800" dirty="0"/>
              <a:t>“晚饭后记得还要使用一次口服液”</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r>
              <a:rPr lang="zh-CN" altLang="en-US" dirty="0"/>
              <a:t>输出结果</a:t>
            </a: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FFBA8994-2B63-4BA8-8CB1-557F2A60B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798" y="2304179"/>
            <a:ext cx="7430144" cy="2728196"/>
          </a:xfrm>
          <a:prstGeom prst="rect">
            <a:avLst/>
          </a:prstGeom>
        </p:spPr>
      </p:pic>
      <p:pic>
        <p:nvPicPr>
          <p:cNvPr id="7" name="图片 6">
            <a:extLst>
              <a:ext uri="{FF2B5EF4-FFF2-40B4-BE49-F238E27FC236}">
                <a16:creationId xmlns:a16="http://schemas.microsoft.com/office/drawing/2014/main" id="{B7AB2BC8-0B8A-4987-8B11-F3DD77EF0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2785" y="5414732"/>
            <a:ext cx="8584268" cy="858427"/>
          </a:xfrm>
          <a:prstGeom prst="rect">
            <a:avLst/>
          </a:prstGeom>
        </p:spPr>
      </p:pic>
      <p:pic>
        <p:nvPicPr>
          <p:cNvPr id="6" name="音频 5">
            <a:hlinkClick r:id="" action="ppaction://media"/>
            <a:extLst>
              <a:ext uri="{FF2B5EF4-FFF2-40B4-BE49-F238E27FC236}">
                <a16:creationId xmlns:a16="http://schemas.microsoft.com/office/drawing/2014/main" id="{122190B8-7087-4525-916D-F4B3A08A87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7019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0610F-2D3D-4BAD-A39C-E927FA355193}"/>
              </a:ext>
            </a:extLst>
          </p:cNvPr>
          <p:cNvSpPr>
            <a:spLocks noGrp="1"/>
          </p:cNvSpPr>
          <p:nvPr>
            <p:ph type="title"/>
          </p:nvPr>
        </p:nvSpPr>
        <p:spPr/>
        <p:txBody>
          <a:bodyPr/>
          <a:lstStyle/>
          <a:p>
            <a:r>
              <a:rPr lang="en-US" altLang="zh-CN" dirty="0"/>
              <a:t>API</a:t>
            </a:r>
            <a:r>
              <a:rPr lang="zh-CN" altLang="en-US" dirty="0"/>
              <a:t>调用风险</a:t>
            </a:r>
          </a:p>
        </p:txBody>
      </p:sp>
      <p:sp>
        <p:nvSpPr>
          <p:cNvPr id="3" name="内容占位符 2">
            <a:extLst>
              <a:ext uri="{FF2B5EF4-FFF2-40B4-BE49-F238E27FC236}">
                <a16:creationId xmlns:a16="http://schemas.microsoft.com/office/drawing/2014/main" id="{7F0279A1-BB1D-4C80-88D0-561D6D5FCA45}"/>
              </a:ext>
            </a:extLst>
          </p:cNvPr>
          <p:cNvSpPr>
            <a:spLocks noGrp="1"/>
          </p:cNvSpPr>
          <p:nvPr>
            <p:ph idx="1"/>
          </p:nvPr>
        </p:nvSpPr>
        <p:spPr/>
        <p:txBody>
          <a:bodyPr/>
          <a:lstStyle/>
          <a:p>
            <a:r>
              <a:rPr lang="zh-CN" altLang="en-US" dirty="0"/>
              <a:t>语音识别</a:t>
            </a:r>
            <a:endParaRPr lang="en-US" altLang="zh-CN" dirty="0"/>
          </a:p>
          <a:p>
            <a:pPr marL="0" indent="0">
              <a:buNone/>
            </a:pPr>
            <a:r>
              <a:rPr lang="zh-CN" altLang="en-US" dirty="0"/>
              <a:t>不同文件的识别结果存在一定差异，目前百度语音识别中，</a:t>
            </a:r>
            <a:r>
              <a:rPr lang="en-US" altLang="zh-CN" dirty="0"/>
              <a:t>m4a</a:t>
            </a:r>
            <a:r>
              <a:rPr lang="zh-CN" altLang="en-US" dirty="0"/>
              <a:t>文件的正确率相比之下，正确率较高</a:t>
            </a:r>
            <a:endParaRPr lang="en-US" altLang="zh-CN" dirty="0"/>
          </a:p>
          <a:p>
            <a:r>
              <a:rPr lang="en-US" altLang="zh-CN" dirty="0"/>
              <a:t>Wav</a:t>
            </a:r>
            <a:r>
              <a:rPr lang="zh-CN" altLang="en-US" dirty="0"/>
              <a:t>调用及结果</a:t>
            </a:r>
            <a:endParaRPr lang="en-US" altLang="zh-CN" dirty="0"/>
          </a:p>
          <a:p>
            <a:endParaRPr lang="zh-CN" altLang="en-US" dirty="0"/>
          </a:p>
        </p:txBody>
      </p:sp>
      <p:pic>
        <p:nvPicPr>
          <p:cNvPr id="5" name="图片 4">
            <a:extLst>
              <a:ext uri="{FF2B5EF4-FFF2-40B4-BE49-F238E27FC236}">
                <a16:creationId xmlns:a16="http://schemas.microsoft.com/office/drawing/2014/main" id="{A12862E2-0716-42AD-8758-3CBB26601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338" y="3702052"/>
            <a:ext cx="8401216" cy="1164916"/>
          </a:xfrm>
          <a:prstGeom prst="rect">
            <a:avLst/>
          </a:prstGeom>
        </p:spPr>
      </p:pic>
      <p:pic>
        <p:nvPicPr>
          <p:cNvPr id="7" name="图片 6">
            <a:extLst>
              <a:ext uri="{FF2B5EF4-FFF2-40B4-BE49-F238E27FC236}">
                <a16:creationId xmlns:a16="http://schemas.microsoft.com/office/drawing/2014/main" id="{904BA00B-4CD2-4637-8187-46AD481B8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548" y="5072346"/>
            <a:ext cx="5482962" cy="1193708"/>
          </a:xfrm>
          <a:prstGeom prst="rect">
            <a:avLst/>
          </a:prstGeom>
        </p:spPr>
      </p:pic>
      <p:pic>
        <p:nvPicPr>
          <p:cNvPr id="6" name="音频 5">
            <a:hlinkClick r:id="" action="ppaction://media"/>
            <a:extLst>
              <a:ext uri="{FF2B5EF4-FFF2-40B4-BE49-F238E27FC236}">
                <a16:creationId xmlns:a16="http://schemas.microsoft.com/office/drawing/2014/main" id="{AD857C22-597B-498A-80D5-037C8D6A8F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7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38702-0EF5-47C3-B65E-E3E389706917}"/>
              </a:ext>
            </a:extLst>
          </p:cNvPr>
          <p:cNvSpPr>
            <a:spLocks noGrp="1"/>
          </p:cNvSpPr>
          <p:nvPr>
            <p:ph type="title"/>
          </p:nvPr>
        </p:nvSpPr>
        <p:spPr/>
        <p:txBody>
          <a:bodyPr/>
          <a:lstStyle/>
          <a:p>
            <a:r>
              <a:rPr lang="en-US" altLang="zh-CN" dirty="0"/>
              <a:t>API</a:t>
            </a:r>
            <a:r>
              <a:rPr lang="zh-CN" altLang="en-US" dirty="0"/>
              <a:t>调用风险</a:t>
            </a:r>
          </a:p>
        </p:txBody>
      </p:sp>
      <p:sp>
        <p:nvSpPr>
          <p:cNvPr id="3" name="内容占位符 2">
            <a:extLst>
              <a:ext uri="{FF2B5EF4-FFF2-40B4-BE49-F238E27FC236}">
                <a16:creationId xmlns:a16="http://schemas.microsoft.com/office/drawing/2014/main" id="{3B9950C8-875F-48A8-BE82-E4A5AD3F270E}"/>
              </a:ext>
            </a:extLst>
          </p:cNvPr>
          <p:cNvSpPr>
            <a:spLocks noGrp="1"/>
          </p:cNvSpPr>
          <p:nvPr>
            <p:ph idx="1"/>
          </p:nvPr>
        </p:nvSpPr>
        <p:spPr/>
        <p:txBody>
          <a:bodyPr/>
          <a:lstStyle/>
          <a:p>
            <a:r>
              <a:rPr lang="zh-CN" altLang="en-US" dirty="0"/>
              <a:t>关键词识别风险</a:t>
            </a:r>
            <a:endParaRPr lang="en-US" altLang="zh-CN" dirty="0"/>
          </a:p>
          <a:p>
            <a:pPr marL="0" indent="0">
              <a:buNone/>
            </a:pPr>
            <a:r>
              <a:rPr lang="zh-CN" altLang="en-US" dirty="0"/>
              <a:t>过于简单的例子会出现提取错误</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A1BEDAAC-BE26-4D51-940D-36E934E1E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804" y="2888824"/>
            <a:ext cx="6203421" cy="930514"/>
          </a:xfrm>
          <a:prstGeom prst="rect">
            <a:avLst/>
          </a:prstGeom>
        </p:spPr>
      </p:pic>
      <p:pic>
        <p:nvPicPr>
          <p:cNvPr id="7" name="图片 6">
            <a:extLst>
              <a:ext uri="{FF2B5EF4-FFF2-40B4-BE49-F238E27FC236}">
                <a16:creationId xmlns:a16="http://schemas.microsoft.com/office/drawing/2014/main" id="{D84A6BDA-5174-4DF6-966A-A509B725F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514" y="3952023"/>
            <a:ext cx="5288045" cy="930514"/>
          </a:xfrm>
          <a:prstGeom prst="rect">
            <a:avLst/>
          </a:prstGeom>
        </p:spPr>
      </p:pic>
      <p:sp>
        <p:nvSpPr>
          <p:cNvPr id="4" name="文本框 3">
            <a:extLst>
              <a:ext uri="{FF2B5EF4-FFF2-40B4-BE49-F238E27FC236}">
                <a16:creationId xmlns:a16="http://schemas.microsoft.com/office/drawing/2014/main" id="{9F3B6D44-1CAA-428B-909D-110E588B3EB4}"/>
              </a:ext>
            </a:extLst>
          </p:cNvPr>
          <p:cNvSpPr txBox="1"/>
          <p:nvPr/>
        </p:nvSpPr>
        <p:spPr>
          <a:xfrm>
            <a:off x="838200" y="4417280"/>
            <a:ext cx="4480560" cy="369332"/>
          </a:xfrm>
          <a:prstGeom prst="rect">
            <a:avLst/>
          </a:prstGeom>
          <a:noFill/>
        </p:spPr>
        <p:txBody>
          <a:bodyPr wrap="square" rtlCol="0">
            <a:spAutoFit/>
          </a:bodyPr>
          <a:lstStyle/>
          <a:p>
            <a:r>
              <a:rPr lang="zh-CN" altLang="en-US" dirty="0"/>
              <a:t>提取出错后，返回代码提示</a:t>
            </a:r>
            <a:r>
              <a:rPr lang="en-US" altLang="zh-CN" dirty="0"/>
              <a:t>10105</a:t>
            </a:r>
            <a:endParaRPr lang="zh-CN" altLang="en-US" dirty="0"/>
          </a:p>
        </p:txBody>
      </p:sp>
      <p:pic>
        <p:nvPicPr>
          <p:cNvPr id="9" name="音频 8">
            <a:hlinkClick r:id="" action="ppaction://media"/>
            <a:extLst>
              <a:ext uri="{FF2B5EF4-FFF2-40B4-BE49-F238E27FC236}">
                <a16:creationId xmlns:a16="http://schemas.microsoft.com/office/drawing/2014/main" id="{7CFF6B45-BD13-4518-9D45-E9DF786FD6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8330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92F62-E408-4BF3-A7A7-98A165AF8448}"/>
              </a:ext>
            </a:extLst>
          </p:cNvPr>
          <p:cNvSpPr>
            <a:spLocks noGrp="1"/>
          </p:cNvSpPr>
          <p:nvPr>
            <p:ph type="title"/>
          </p:nvPr>
        </p:nvSpPr>
        <p:spPr/>
        <p:txBody>
          <a:bodyPr/>
          <a:lstStyle/>
          <a:p>
            <a:r>
              <a:rPr lang="zh-CN" altLang="en-US" dirty="0"/>
              <a:t>产品流程图</a:t>
            </a:r>
            <a:r>
              <a:rPr lang="zh-CN" altLang="en-US" sz="2400" dirty="0"/>
              <a:t>（智能加值部分）</a:t>
            </a:r>
          </a:p>
        </p:txBody>
      </p:sp>
      <p:pic>
        <p:nvPicPr>
          <p:cNvPr id="6" name="内容占位符 5">
            <a:extLst>
              <a:ext uri="{FF2B5EF4-FFF2-40B4-BE49-F238E27FC236}">
                <a16:creationId xmlns:a16="http://schemas.microsoft.com/office/drawing/2014/main" id="{785BDA70-3A52-4171-8FB3-E6C445EB6E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838200" y="2358628"/>
            <a:ext cx="10515600" cy="3285332"/>
          </a:xfrm>
          <a:prstGeom prst="rect">
            <a:avLst/>
          </a:prstGeom>
          <a:noFill/>
          <a:extLst>
            <a:ext uri="{909E8E84-426E-40DD-AFC4-6F175D3DCCD1}">
              <a14:hiddenFill xmlns:a14="http://schemas.microsoft.com/office/drawing/2010/main">
                <a:solidFill>
                  <a:srgbClr val="FFFFFF"/>
                </a:solidFill>
              </a14:hiddenFill>
            </a:ext>
          </a:extLst>
        </p:spPr>
      </p:pic>
      <p:pic>
        <p:nvPicPr>
          <p:cNvPr id="3" name="音频 2">
            <a:hlinkClick r:id="" action="ppaction://media"/>
            <a:extLst>
              <a:ext uri="{FF2B5EF4-FFF2-40B4-BE49-F238E27FC236}">
                <a16:creationId xmlns:a16="http://schemas.microsoft.com/office/drawing/2014/main" id="{DB227EEA-E997-4C97-977D-54E8F8720C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035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03586-FE24-4BC1-9999-300C4B720EFD}"/>
              </a:ext>
            </a:extLst>
          </p:cNvPr>
          <p:cNvSpPr>
            <a:spLocks noGrp="1"/>
          </p:cNvSpPr>
          <p:nvPr>
            <p:ph type="title"/>
          </p:nvPr>
        </p:nvSpPr>
        <p:spPr/>
        <p:txBody>
          <a:bodyPr/>
          <a:lstStyle/>
          <a:p>
            <a:r>
              <a:rPr lang="zh-CN" altLang="en-US" dirty="0"/>
              <a:t>数据流程图</a:t>
            </a:r>
          </a:p>
        </p:txBody>
      </p:sp>
      <p:pic>
        <p:nvPicPr>
          <p:cNvPr id="5" name="内容占位符 4">
            <a:extLst>
              <a:ext uri="{FF2B5EF4-FFF2-40B4-BE49-F238E27FC236}">
                <a16:creationId xmlns:a16="http://schemas.microsoft.com/office/drawing/2014/main" id="{32718654-C8FE-49AB-A907-137B0999E1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92272" y="1825625"/>
            <a:ext cx="9807455" cy="4351338"/>
          </a:xfrm>
        </p:spPr>
      </p:pic>
      <p:pic>
        <p:nvPicPr>
          <p:cNvPr id="3" name="音频 2">
            <a:hlinkClick r:id="" action="ppaction://media"/>
            <a:extLst>
              <a:ext uri="{FF2B5EF4-FFF2-40B4-BE49-F238E27FC236}">
                <a16:creationId xmlns:a16="http://schemas.microsoft.com/office/drawing/2014/main" id="{F95FE3BA-E4BB-4927-914B-49E612EDB9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9967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32CDB-2681-4292-95E8-465CBF5350E9}"/>
              </a:ext>
            </a:extLst>
          </p:cNvPr>
          <p:cNvSpPr>
            <a:spLocks noGrp="1"/>
          </p:cNvSpPr>
          <p:nvPr>
            <p:ph type="title"/>
          </p:nvPr>
        </p:nvSpPr>
        <p:spPr/>
        <p:txBody>
          <a:bodyPr/>
          <a:lstStyle/>
          <a:p>
            <a:r>
              <a:rPr lang="zh-CN" altLang="en-US" dirty="0"/>
              <a:t>原型说明</a:t>
            </a:r>
          </a:p>
        </p:txBody>
      </p:sp>
      <p:sp>
        <p:nvSpPr>
          <p:cNvPr id="3" name="内容占位符 2">
            <a:extLst>
              <a:ext uri="{FF2B5EF4-FFF2-40B4-BE49-F238E27FC236}">
                <a16:creationId xmlns:a16="http://schemas.microsoft.com/office/drawing/2014/main" id="{85EFE14B-1D53-4731-B215-94653564D69C}"/>
              </a:ext>
            </a:extLst>
          </p:cNvPr>
          <p:cNvSpPr>
            <a:spLocks noGrp="1"/>
          </p:cNvSpPr>
          <p:nvPr>
            <p:ph idx="1"/>
          </p:nvPr>
        </p:nvSpPr>
        <p:spPr>
          <a:xfrm>
            <a:off x="838200" y="1827676"/>
            <a:ext cx="10515600" cy="4351338"/>
          </a:xfrm>
        </p:spPr>
        <p:txBody>
          <a:bodyPr/>
          <a:lstStyle/>
          <a:p>
            <a:r>
              <a:rPr lang="zh-CN" altLang="en-US" dirty="0"/>
              <a:t>进入三个智能</a:t>
            </a:r>
            <a:r>
              <a:rPr lang="en-US" altLang="zh-CN" dirty="0" err="1"/>
              <a:t>api</a:t>
            </a:r>
            <a:r>
              <a:rPr lang="zh-CN" altLang="en-US" dirty="0"/>
              <a:t>控件实现智能交互 </a:t>
            </a:r>
          </a:p>
        </p:txBody>
      </p:sp>
      <p:pic>
        <p:nvPicPr>
          <p:cNvPr id="5" name="图片 4">
            <a:extLst>
              <a:ext uri="{FF2B5EF4-FFF2-40B4-BE49-F238E27FC236}">
                <a16:creationId xmlns:a16="http://schemas.microsoft.com/office/drawing/2014/main" id="{EFE23FBB-194E-448A-A857-B09D06D28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669" y="320633"/>
            <a:ext cx="3322608" cy="6157494"/>
          </a:xfrm>
          <a:prstGeom prst="rect">
            <a:avLst/>
          </a:prstGeom>
        </p:spPr>
      </p:pic>
      <p:cxnSp>
        <p:nvCxnSpPr>
          <p:cNvPr id="7" name="直接箭头连接符 6">
            <a:extLst>
              <a:ext uri="{FF2B5EF4-FFF2-40B4-BE49-F238E27FC236}">
                <a16:creationId xmlns:a16="http://schemas.microsoft.com/office/drawing/2014/main" id="{879F5E4D-6CF5-4761-86B9-FD40B38D03A3}"/>
              </a:ext>
            </a:extLst>
          </p:cNvPr>
          <p:cNvCxnSpPr/>
          <p:nvPr/>
        </p:nvCxnSpPr>
        <p:spPr>
          <a:xfrm>
            <a:off x="5648632" y="3893574"/>
            <a:ext cx="2227007"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3B78E1F-6013-40C5-AB01-A92ED850E634}"/>
              </a:ext>
            </a:extLst>
          </p:cNvPr>
          <p:cNvCxnSpPr/>
          <p:nvPr/>
        </p:nvCxnSpPr>
        <p:spPr>
          <a:xfrm>
            <a:off x="5973097" y="4837471"/>
            <a:ext cx="143059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0788389C-6B98-43F3-BDC8-36D0FE769BB1}"/>
              </a:ext>
            </a:extLst>
          </p:cNvPr>
          <p:cNvCxnSpPr/>
          <p:nvPr/>
        </p:nvCxnSpPr>
        <p:spPr>
          <a:xfrm flipH="1">
            <a:off x="9733935" y="4837471"/>
            <a:ext cx="161986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F66D07E4-8EC8-4A47-92AC-B0723551A3C5}"/>
              </a:ext>
            </a:extLst>
          </p:cNvPr>
          <p:cNvCxnSpPr/>
          <p:nvPr/>
        </p:nvCxnSpPr>
        <p:spPr>
          <a:xfrm flipV="1">
            <a:off x="6523348" y="5467546"/>
            <a:ext cx="1970203" cy="687192"/>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CF7B78F9-5CDC-4818-8542-55608A2EDD6B}"/>
              </a:ext>
            </a:extLst>
          </p:cNvPr>
          <p:cNvCxnSpPr/>
          <p:nvPr/>
        </p:nvCxnSpPr>
        <p:spPr>
          <a:xfrm flipH="1" flipV="1">
            <a:off x="9733935" y="5524107"/>
            <a:ext cx="1754803" cy="56561"/>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pic>
        <p:nvPicPr>
          <p:cNvPr id="4" name="音频 3">
            <a:hlinkClick r:id="" action="ppaction://media"/>
            <a:extLst>
              <a:ext uri="{FF2B5EF4-FFF2-40B4-BE49-F238E27FC236}">
                <a16:creationId xmlns:a16="http://schemas.microsoft.com/office/drawing/2014/main" id="{10EEEE04-D3BE-4D8C-810E-EB783EE06D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884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9895F-F781-4FE1-B2AC-AD57FCF17E94}"/>
              </a:ext>
            </a:extLst>
          </p:cNvPr>
          <p:cNvSpPr>
            <a:spLocks noGrp="1"/>
          </p:cNvSpPr>
          <p:nvPr>
            <p:ph type="title"/>
          </p:nvPr>
        </p:nvSpPr>
        <p:spPr/>
        <p:txBody>
          <a:bodyPr/>
          <a:lstStyle/>
          <a:p>
            <a:r>
              <a:rPr lang="zh-CN" altLang="en-US" dirty="0"/>
              <a:t>原型说明</a:t>
            </a:r>
            <a:r>
              <a:rPr lang="zh-CN" altLang="en-US" sz="2000" dirty="0"/>
              <a:t>（通用票据识别交互流程）</a:t>
            </a:r>
          </a:p>
        </p:txBody>
      </p:sp>
      <p:pic>
        <p:nvPicPr>
          <p:cNvPr id="7" name="内容占位符 6">
            <a:extLst>
              <a:ext uri="{FF2B5EF4-FFF2-40B4-BE49-F238E27FC236}">
                <a16:creationId xmlns:a16="http://schemas.microsoft.com/office/drawing/2014/main" id="{22EDE701-A5FB-400F-B708-E72D95C895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006" y="1424870"/>
            <a:ext cx="2804093" cy="5318564"/>
          </a:xfrm>
        </p:spPr>
      </p:pic>
      <p:pic>
        <p:nvPicPr>
          <p:cNvPr id="5" name="图片 4">
            <a:extLst>
              <a:ext uri="{FF2B5EF4-FFF2-40B4-BE49-F238E27FC236}">
                <a16:creationId xmlns:a16="http://schemas.microsoft.com/office/drawing/2014/main" id="{B5AF5011-3176-457B-8D06-572966B19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871" y="1391959"/>
            <a:ext cx="2843422" cy="5217230"/>
          </a:xfrm>
          <a:prstGeom prst="rect">
            <a:avLst/>
          </a:prstGeom>
        </p:spPr>
      </p:pic>
      <p:pic>
        <p:nvPicPr>
          <p:cNvPr id="9" name="图片 8">
            <a:extLst>
              <a:ext uri="{FF2B5EF4-FFF2-40B4-BE49-F238E27FC236}">
                <a16:creationId xmlns:a16="http://schemas.microsoft.com/office/drawing/2014/main" id="{D7981244-EB41-4C9C-BDB4-9BBC8D67B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141" y="1502720"/>
            <a:ext cx="2694802" cy="5291492"/>
          </a:xfrm>
          <a:prstGeom prst="rect">
            <a:avLst/>
          </a:prstGeom>
        </p:spPr>
      </p:pic>
      <p:sp>
        <p:nvSpPr>
          <p:cNvPr id="10" name="箭头: 右 9">
            <a:extLst>
              <a:ext uri="{FF2B5EF4-FFF2-40B4-BE49-F238E27FC236}">
                <a16:creationId xmlns:a16="http://schemas.microsoft.com/office/drawing/2014/main" id="{6C86864F-8522-429A-88D3-85C2EE74A01A}"/>
              </a:ext>
            </a:extLst>
          </p:cNvPr>
          <p:cNvSpPr/>
          <p:nvPr/>
        </p:nvSpPr>
        <p:spPr>
          <a:xfrm>
            <a:off x="3642293" y="3849329"/>
            <a:ext cx="870713" cy="302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520A9046-9AC7-4DB0-B91F-A483124CBA83}"/>
              </a:ext>
            </a:extLst>
          </p:cNvPr>
          <p:cNvSpPr/>
          <p:nvPr/>
        </p:nvSpPr>
        <p:spPr>
          <a:xfrm>
            <a:off x="7317099" y="3849329"/>
            <a:ext cx="910042" cy="302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音频 2">
            <a:hlinkClick r:id="" action="ppaction://media"/>
            <a:extLst>
              <a:ext uri="{FF2B5EF4-FFF2-40B4-BE49-F238E27FC236}">
                <a16:creationId xmlns:a16="http://schemas.microsoft.com/office/drawing/2014/main" id="{13B3934F-8B2E-4871-B145-83C611A720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5495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95A2B-FDD2-4383-B9EF-FC9B22846A02}"/>
              </a:ext>
            </a:extLst>
          </p:cNvPr>
          <p:cNvSpPr>
            <a:spLocks noGrp="1"/>
          </p:cNvSpPr>
          <p:nvPr>
            <p:ph type="title"/>
          </p:nvPr>
        </p:nvSpPr>
        <p:spPr/>
        <p:txBody>
          <a:bodyPr/>
          <a:lstStyle/>
          <a:p>
            <a:r>
              <a:rPr lang="zh-CN" altLang="en-US" dirty="0"/>
              <a:t>原型说明</a:t>
            </a:r>
            <a:r>
              <a:rPr lang="zh-CN" altLang="en-US" sz="2400" dirty="0"/>
              <a:t>（语音识别交互流程）</a:t>
            </a:r>
          </a:p>
        </p:txBody>
      </p:sp>
      <p:pic>
        <p:nvPicPr>
          <p:cNvPr id="5" name="内容占位符 4">
            <a:extLst>
              <a:ext uri="{FF2B5EF4-FFF2-40B4-BE49-F238E27FC236}">
                <a16:creationId xmlns:a16="http://schemas.microsoft.com/office/drawing/2014/main" id="{8EB612C7-25CE-4073-94F5-F71EF2844E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8913" y="1572701"/>
            <a:ext cx="2409641" cy="4831124"/>
          </a:xfrm>
        </p:spPr>
      </p:pic>
      <p:pic>
        <p:nvPicPr>
          <p:cNvPr id="7" name="图片 6">
            <a:extLst>
              <a:ext uri="{FF2B5EF4-FFF2-40B4-BE49-F238E27FC236}">
                <a16:creationId xmlns:a16="http://schemas.microsoft.com/office/drawing/2014/main" id="{48C01762-A918-4F1B-9986-EAD7F7215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781" y="1603209"/>
            <a:ext cx="2658438" cy="4800616"/>
          </a:xfrm>
          <a:prstGeom prst="rect">
            <a:avLst/>
          </a:prstGeom>
        </p:spPr>
      </p:pic>
      <p:sp>
        <p:nvSpPr>
          <p:cNvPr id="8" name="箭头: 右 7">
            <a:extLst>
              <a:ext uri="{FF2B5EF4-FFF2-40B4-BE49-F238E27FC236}">
                <a16:creationId xmlns:a16="http://schemas.microsoft.com/office/drawing/2014/main" id="{54514C6A-5807-4DEB-8A43-1B4A12E2D12F}"/>
              </a:ext>
            </a:extLst>
          </p:cNvPr>
          <p:cNvSpPr/>
          <p:nvPr/>
        </p:nvSpPr>
        <p:spPr>
          <a:xfrm>
            <a:off x="4088554" y="3878826"/>
            <a:ext cx="2677227" cy="471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音频 2">
            <a:hlinkClick r:id="" action="ppaction://media"/>
            <a:extLst>
              <a:ext uri="{FF2B5EF4-FFF2-40B4-BE49-F238E27FC236}">
                <a16:creationId xmlns:a16="http://schemas.microsoft.com/office/drawing/2014/main" id="{144016C8-983F-418F-AB63-87A3171065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429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BC4E1-0EAD-4110-B761-0655633A9CEA}"/>
              </a:ext>
            </a:extLst>
          </p:cNvPr>
          <p:cNvSpPr>
            <a:spLocks noGrp="1"/>
          </p:cNvSpPr>
          <p:nvPr>
            <p:ph type="title"/>
          </p:nvPr>
        </p:nvSpPr>
        <p:spPr/>
        <p:txBody>
          <a:bodyPr/>
          <a:lstStyle/>
          <a:p>
            <a:r>
              <a:rPr lang="zh-CN" altLang="en-US" dirty="0"/>
              <a:t>原型说明</a:t>
            </a:r>
            <a:r>
              <a:rPr lang="zh-CN" altLang="en-US" sz="2400" dirty="0"/>
              <a:t>（语音识别交互流程）</a:t>
            </a:r>
          </a:p>
        </p:txBody>
      </p:sp>
      <p:pic>
        <p:nvPicPr>
          <p:cNvPr id="5" name="内容占位符 4">
            <a:extLst>
              <a:ext uri="{FF2B5EF4-FFF2-40B4-BE49-F238E27FC236}">
                <a16:creationId xmlns:a16="http://schemas.microsoft.com/office/drawing/2014/main" id="{F85B73AD-41A6-4EE7-A023-099E5D57E4B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57319" y="1690688"/>
            <a:ext cx="2240132" cy="4351338"/>
          </a:xfrm>
        </p:spPr>
      </p:pic>
      <p:pic>
        <p:nvPicPr>
          <p:cNvPr id="7" name="图片 6">
            <a:extLst>
              <a:ext uri="{FF2B5EF4-FFF2-40B4-BE49-F238E27FC236}">
                <a16:creationId xmlns:a16="http://schemas.microsoft.com/office/drawing/2014/main" id="{6945B29F-2A08-4CA3-8CE7-FB2D67A59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453" y="1690688"/>
            <a:ext cx="2280553" cy="4351338"/>
          </a:xfrm>
          <a:prstGeom prst="rect">
            <a:avLst/>
          </a:prstGeom>
        </p:spPr>
      </p:pic>
      <p:sp>
        <p:nvSpPr>
          <p:cNvPr id="8" name="箭头: 右 7">
            <a:extLst>
              <a:ext uri="{FF2B5EF4-FFF2-40B4-BE49-F238E27FC236}">
                <a16:creationId xmlns:a16="http://schemas.microsoft.com/office/drawing/2014/main" id="{D58A6E74-790D-4A91-ABD7-EC7BE1A02F0E}"/>
              </a:ext>
            </a:extLst>
          </p:cNvPr>
          <p:cNvSpPr/>
          <p:nvPr/>
        </p:nvSpPr>
        <p:spPr>
          <a:xfrm>
            <a:off x="4402318" y="3429000"/>
            <a:ext cx="2374135" cy="530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音频 2">
            <a:hlinkClick r:id="" action="ppaction://media"/>
            <a:extLst>
              <a:ext uri="{FF2B5EF4-FFF2-40B4-BE49-F238E27FC236}">
                <a16:creationId xmlns:a16="http://schemas.microsoft.com/office/drawing/2014/main" id="{714D1DDA-B9EB-4FD0-9E9B-6C90E985C0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937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6551493-8E76-427C-9A84-FE4D983F40E2}"/>
              </a:ext>
            </a:extLst>
          </p:cNvPr>
          <p:cNvSpPr>
            <a:spLocks noGrp="1"/>
          </p:cNvSpPr>
          <p:nvPr>
            <p:ph type="title"/>
          </p:nvPr>
        </p:nvSpPr>
        <p:spPr>
          <a:xfrm>
            <a:off x="838200" y="690245"/>
            <a:ext cx="10515600" cy="1325563"/>
          </a:xfrm>
        </p:spPr>
        <p:txBody>
          <a:bodyPr/>
          <a:lstStyle/>
          <a:p>
            <a:pPr algn="l"/>
            <a:r>
              <a:rPr lang="zh-CN" altLang="en-US" b="1" i="0" dirty="0">
                <a:solidFill>
                  <a:srgbClr val="24292E"/>
                </a:solidFill>
                <a:effectLst/>
                <a:latin typeface="-apple-system"/>
              </a:rPr>
              <a:t>价值宣言</a:t>
            </a:r>
          </a:p>
        </p:txBody>
      </p:sp>
      <p:sp>
        <p:nvSpPr>
          <p:cNvPr id="8" name="内容占位符 7">
            <a:extLst>
              <a:ext uri="{FF2B5EF4-FFF2-40B4-BE49-F238E27FC236}">
                <a16:creationId xmlns:a16="http://schemas.microsoft.com/office/drawing/2014/main" id="{9130C41D-3802-4052-AD50-93605F97257E}"/>
              </a:ext>
            </a:extLst>
          </p:cNvPr>
          <p:cNvSpPr>
            <a:spLocks noGrp="1"/>
          </p:cNvSpPr>
          <p:nvPr>
            <p:ph idx="1"/>
          </p:nvPr>
        </p:nvSpPr>
        <p:spPr>
          <a:xfrm>
            <a:off x="838200" y="2455545"/>
            <a:ext cx="10515600" cy="2817495"/>
          </a:xfrm>
        </p:spPr>
        <p:txBody>
          <a:bodyPr/>
          <a:lstStyle/>
          <a:p>
            <a:r>
              <a:rPr lang="zh-CN" altLang="en-US" dirty="0"/>
              <a:t>药记住产品是基于目前医疗环境下，亚健康人群不断壮大的情况下，设计更加贴近用户日常保证身体健康提醒、记录的产品；药记住产品对于用户的帮助是根据用户提供给我们的数据，我们使用</a:t>
            </a:r>
            <a:r>
              <a:rPr lang="zh-CN" altLang="en-US" b="1" dirty="0"/>
              <a:t>通用票据识别</a:t>
            </a:r>
            <a:r>
              <a:rPr lang="zh-CN" altLang="en-US" dirty="0"/>
              <a:t>、</a:t>
            </a:r>
            <a:r>
              <a:rPr lang="zh-CN" altLang="en-US" b="1" dirty="0"/>
              <a:t>语音识别</a:t>
            </a:r>
            <a:r>
              <a:rPr lang="zh-CN" altLang="en-US" dirty="0"/>
              <a:t>和</a:t>
            </a:r>
            <a:r>
              <a:rPr lang="zh-CN" altLang="en-US" b="1" dirty="0"/>
              <a:t>关键词提取识别</a:t>
            </a:r>
            <a:r>
              <a:rPr lang="zh-CN" altLang="en-US" dirty="0"/>
              <a:t>对数据进行处理，帮助用户在繁重、忙碌的日常生活中也可以保证及时记录药物使用方式、剂量和保证按时服用药物，帮助用户记录并完成每一次药物的服用 面对对象为当下的药物使用需求用户</a:t>
            </a:r>
          </a:p>
        </p:txBody>
      </p:sp>
      <p:pic>
        <p:nvPicPr>
          <p:cNvPr id="13" name="音频 12">
            <a:hlinkClick r:id="" action="ppaction://media"/>
            <a:extLst>
              <a:ext uri="{FF2B5EF4-FFF2-40B4-BE49-F238E27FC236}">
                <a16:creationId xmlns:a16="http://schemas.microsoft.com/office/drawing/2014/main" id="{A1995FD7-92A4-489A-B7C0-AFFE7BBFEE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6741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83301-B964-4AEA-8E83-55C7974DEFB0}"/>
              </a:ext>
            </a:extLst>
          </p:cNvPr>
          <p:cNvSpPr>
            <a:spLocks noGrp="1"/>
          </p:cNvSpPr>
          <p:nvPr>
            <p:ph type="title"/>
          </p:nvPr>
        </p:nvSpPr>
        <p:spPr>
          <a:xfrm>
            <a:off x="838200" y="2766218"/>
            <a:ext cx="10515600" cy="1325563"/>
          </a:xfrm>
        </p:spPr>
        <p:txBody>
          <a:bodyPr/>
          <a:lstStyle/>
          <a:p>
            <a:pPr algn="ctr"/>
            <a:r>
              <a:rPr lang="zh-CN" altLang="en-US" dirty="0"/>
              <a:t>谢谢</a:t>
            </a:r>
          </a:p>
        </p:txBody>
      </p:sp>
      <p:sp>
        <p:nvSpPr>
          <p:cNvPr id="3" name="文本框 2">
            <a:extLst>
              <a:ext uri="{FF2B5EF4-FFF2-40B4-BE49-F238E27FC236}">
                <a16:creationId xmlns:a16="http://schemas.microsoft.com/office/drawing/2014/main" id="{0B010976-1D8A-40CF-9F12-39CCAA3C7234}"/>
              </a:ext>
            </a:extLst>
          </p:cNvPr>
          <p:cNvSpPr txBox="1"/>
          <p:nvPr/>
        </p:nvSpPr>
        <p:spPr>
          <a:xfrm>
            <a:off x="3195686" y="6213753"/>
            <a:ext cx="9596487" cy="369332"/>
          </a:xfrm>
          <a:prstGeom prst="rect">
            <a:avLst/>
          </a:prstGeom>
          <a:noFill/>
        </p:spPr>
        <p:txBody>
          <a:bodyPr wrap="square" rtlCol="0">
            <a:spAutoFit/>
          </a:bodyPr>
          <a:lstStyle/>
          <a:p>
            <a:r>
              <a:rPr lang="zh-CN" altLang="en-US" dirty="0"/>
              <a:t>详细</a:t>
            </a:r>
            <a:r>
              <a:rPr lang="en-US" altLang="zh-CN" dirty="0"/>
              <a:t>PRD</a:t>
            </a:r>
            <a:r>
              <a:rPr lang="zh-CN" altLang="en-US" dirty="0"/>
              <a:t>文档请点击：</a:t>
            </a:r>
            <a:r>
              <a:rPr lang="en-GB" altLang="zh-CN" dirty="0">
                <a:hlinkClick r:id="rId4"/>
              </a:rPr>
              <a:t>https://github.com/Pjx759/API_Final</a:t>
            </a:r>
            <a:endParaRPr lang="zh-CN" altLang="en-US" dirty="0"/>
          </a:p>
        </p:txBody>
      </p:sp>
      <p:pic>
        <p:nvPicPr>
          <p:cNvPr id="5" name="音频 4">
            <a:hlinkClick r:id="" action="ppaction://media"/>
            <a:extLst>
              <a:ext uri="{FF2B5EF4-FFF2-40B4-BE49-F238E27FC236}">
                <a16:creationId xmlns:a16="http://schemas.microsoft.com/office/drawing/2014/main" id="{661C53DF-387E-4A05-A91D-026E97E447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78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6C9AD-8BA0-4D23-A174-05DDA2C75C05}"/>
              </a:ext>
            </a:extLst>
          </p:cNvPr>
          <p:cNvSpPr>
            <a:spLocks noGrp="1"/>
          </p:cNvSpPr>
          <p:nvPr>
            <p:ph type="title"/>
          </p:nvPr>
        </p:nvSpPr>
        <p:spPr/>
        <p:txBody>
          <a:bodyPr/>
          <a:lstStyle/>
          <a:p>
            <a:r>
              <a:rPr lang="zh-CN" altLang="en-US" dirty="0"/>
              <a:t>产品背景</a:t>
            </a:r>
          </a:p>
        </p:txBody>
      </p:sp>
      <p:sp>
        <p:nvSpPr>
          <p:cNvPr id="3" name="内容占位符 2">
            <a:extLst>
              <a:ext uri="{FF2B5EF4-FFF2-40B4-BE49-F238E27FC236}">
                <a16:creationId xmlns:a16="http://schemas.microsoft.com/office/drawing/2014/main" id="{6C82AB43-49C6-4C06-BBBF-10B33B2BFE71}"/>
              </a:ext>
            </a:extLst>
          </p:cNvPr>
          <p:cNvSpPr>
            <a:spLocks noGrp="1"/>
          </p:cNvSpPr>
          <p:nvPr>
            <p:ph idx="1"/>
          </p:nvPr>
        </p:nvSpPr>
        <p:spPr/>
        <p:txBody>
          <a:bodyPr/>
          <a:lstStyle/>
          <a:p>
            <a:r>
              <a:rPr lang="zh-CN" altLang="en-US" dirty="0"/>
              <a:t>目前市场中能够关于医疗的产品数不胜数，但是大部分都是以医疗治疗为主，能够为用户提供专属服务，药品使用记录的软件在市场中比较少，对于用户日常的使用的医疗软件缺少人性化功能；基于现状，需要一个药品使用记录产品</a:t>
            </a:r>
            <a:r>
              <a:rPr lang="zh-CN" altLang="en-US" b="1" dirty="0"/>
              <a:t>兼顾用户开药单识别和语音识别功能，并加关键词提取功能</a:t>
            </a:r>
            <a:r>
              <a:rPr lang="zh-CN" altLang="en-US" dirty="0"/>
              <a:t>，帮助用户</a:t>
            </a:r>
            <a:r>
              <a:rPr lang="zh-CN" altLang="en-US" b="1" dirty="0"/>
              <a:t>快速的获取药品使用信息</a:t>
            </a:r>
            <a:r>
              <a:rPr lang="zh-CN" altLang="en-US" dirty="0"/>
              <a:t>，提高用户日常使用效率</a:t>
            </a:r>
          </a:p>
        </p:txBody>
      </p:sp>
      <p:sp>
        <p:nvSpPr>
          <p:cNvPr id="5" name="文本框 4">
            <a:extLst>
              <a:ext uri="{FF2B5EF4-FFF2-40B4-BE49-F238E27FC236}">
                <a16:creationId xmlns:a16="http://schemas.microsoft.com/office/drawing/2014/main" id="{FACC7041-D6B1-4693-A0C9-0E17E3A315C8}"/>
              </a:ext>
            </a:extLst>
          </p:cNvPr>
          <p:cNvSpPr txBox="1"/>
          <p:nvPr/>
        </p:nvSpPr>
        <p:spPr>
          <a:xfrm>
            <a:off x="998220" y="5162619"/>
            <a:ext cx="1019556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b="0" i="0" dirty="0">
                <a:solidFill>
                  <a:srgbClr val="24292E"/>
                </a:solidFill>
                <a:effectLst/>
                <a:latin typeface="-apple-system"/>
              </a:rPr>
              <a:t>产品针对用药人群进行以用户为中心的设计，可以发掘更多的潜在长期用户市场中相关针对用户设计的产品存在较少，基本都以用户医疗为主，缺少用户自身服务的产品</a:t>
            </a:r>
            <a:endParaRPr lang="zh-CN" altLang="en-US" dirty="0"/>
          </a:p>
        </p:txBody>
      </p:sp>
      <p:sp>
        <p:nvSpPr>
          <p:cNvPr id="6" name="标题 1">
            <a:extLst>
              <a:ext uri="{FF2B5EF4-FFF2-40B4-BE49-F238E27FC236}">
                <a16:creationId xmlns:a16="http://schemas.microsoft.com/office/drawing/2014/main" id="{9A79B866-0ADD-4DBA-9B18-06A196BC4C6C}"/>
              </a:ext>
            </a:extLst>
          </p:cNvPr>
          <p:cNvSpPr txBox="1">
            <a:spLocks/>
          </p:cNvSpPr>
          <p:nvPr/>
        </p:nvSpPr>
        <p:spPr>
          <a:xfrm>
            <a:off x="838200" y="4115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产品市场</a:t>
            </a:r>
          </a:p>
        </p:txBody>
      </p:sp>
      <p:pic>
        <p:nvPicPr>
          <p:cNvPr id="13" name="音频 12">
            <a:hlinkClick r:id="" action="ppaction://media"/>
            <a:extLst>
              <a:ext uri="{FF2B5EF4-FFF2-40B4-BE49-F238E27FC236}">
                <a16:creationId xmlns:a16="http://schemas.microsoft.com/office/drawing/2014/main" id="{8033BF21-D0F8-4B33-8964-4AB3E36252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993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BAE6B-7893-4011-8C4D-ED596639FB53}"/>
              </a:ext>
            </a:extLst>
          </p:cNvPr>
          <p:cNvSpPr>
            <a:spLocks noGrp="1"/>
          </p:cNvSpPr>
          <p:nvPr>
            <p:ph type="title"/>
          </p:nvPr>
        </p:nvSpPr>
        <p:spPr/>
        <p:txBody>
          <a:bodyPr/>
          <a:lstStyle/>
          <a:p>
            <a:r>
              <a:rPr lang="zh-CN" altLang="en-US" dirty="0"/>
              <a:t>产品价值主张</a:t>
            </a:r>
          </a:p>
        </p:txBody>
      </p:sp>
      <p:sp>
        <p:nvSpPr>
          <p:cNvPr id="3" name="内容占位符 2">
            <a:extLst>
              <a:ext uri="{FF2B5EF4-FFF2-40B4-BE49-F238E27FC236}">
                <a16:creationId xmlns:a16="http://schemas.microsoft.com/office/drawing/2014/main" id="{093A1065-1EA7-4127-984D-F4FEA1671C95}"/>
              </a:ext>
            </a:extLst>
          </p:cNvPr>
          <p:cNvSpPr>
            <a:spLocks noGrp="1"/>
          </p:cNvSpPr>
          <p:nvPr>
            <p:ph idx="1"/>
          </p:nvPr>
        </p:nvSpPr>
        <p:spPr/>
        <p:txBody>
          <a:bodyPr/>
          <a:lstStyle/>
          <a:p>
            <a:r>
              <a:rPr lang="zh-CN" altLang="en-US" dirty="0"/>
              <a:t>便捷性、医用性，用户通过一张开药单照片，动动手，说一句话就能将自己需要的数据输入进产品中，并且可以设置出提醒，提供以用户为中心药品使用提醒</a:t>
            </a:r>
            <a:r>
              <a:rPr lang="en-US" altLang="zh-CN" dirty="0"/>
              <a:t>APP</a:t>
            </a:r>
            <a:endParaRPr lang="zh-CN" altLang="en-US" dirty="0"/>
          </a:p>
        </p:txBody>
      </p:sp>
      <p:sp>
        <p:nvSpPr>
          <p:cNvPr id="5" name="标题 1">
            <a:extLst>
              <a:ext uri="{FF2B5EF4-FFF2-40B4-BE49-F238E27FC236}">
                <a16:creationId xmlns:a16="http://schemas.microsoft.com/office/drawing/2014/main" id="{2EA2332D-5CDB-4061-B8A4-E948BB0DB99A}"/>
              </a:ext>
            </a:extLst>
          </p:cNvPr>
          <p:cNvSpPr txBox="1">
            <a:spLocks/>
          </p:cNvSpPr>
          <p:nvPr/>
        </p:nvSpPr>
        <p:spPr>
          <a:xfrm>
            <a:off x="973138" y="3338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目标用户</a:t>
            </a:r>
            <a:endParaRPr lang="zh-CN" altLang="en-US" dirty="0"/>
          </a:p>
        </p:txBody>
      </p:sp>
      <p:sp>
        <p:nvSpPr>
          <p:cNvPr id="6" name="内容占位符 2">
            <a:extLst>
              <a:ext uri="{FF2B5EF4-FFF2-40B4-BE49-F238E27FC236}">
                <a16:creationId xmlns:a16="http://schemas.microsoft.com/office/drawing/2014/main" id="{852E7B32-E4EA-40A9-A5E7-CCC4CCDD447E}"/>
              </a:ext>
            </a:extLst>
          </p:cNvPr>
          <p:cNvSpPr txBox="1">
            <a:spLocks/>
          </p:cNvSpPr>
          <p:nvPr/>
        </p:nvSpPr>
        <p:spPr>
          <a:xfrm>
            <a:off x="1046374" y="4540773"/>
            <a:ext cx="7509235" cy="1587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白领、学生、中年人群</a:t>
            </a:r>
            <a:endParaRPr lang="en-US" altLang="zh-CN"/>
          </a:p>
          <a:p>
            <a:r>
              <a:rPr lang="zh-CN" altLang="en-US"/>
              <a:t>长期需要服用药物人群</a:t>
            </a:r>
            <a:endParaRPr lang="zh-CN" altLang="en-US" dirty="0"/>
          </a:p>
        </p:txBody>
      </p:sp>
      <p:pic>
        <p:nvPicPr>
          <p:cNvPr id="11" name="音频 10">
            <a:hlinkClick r:id="" action="ppaction://media"/>
            <a:extLst>
              <a:ext uri="{FF2B5EF4-FFF2-40B4-BE49-F238E27FC236}">
                <a16:creationId xmlns:a16="http://schemas.microsoft.com/office/drawing/2014/main" id="{7903CE34-5A27-47D5-8800-4176147CDE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77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57377-C0CD-4B87-B5A5-E3F54A2964C5}"/>
              </a:ext>
            </a:extLst>
          </p:cNvPr>
          <p:cNvSpPr>
            <a:spLocks noGrp="1"/>
          </p:cNvSpPr>
          <p:nvPr>
            <p:ph type="title"/>
          </p:nvPr>
        </p:nvSpPr>
        <p:spPr/>
        <p:txBody>
          <a:bodyPr/>
          <a:lstStyle/>
          <a:p>
            <a:r>
              <a:rPr lang="zh-CN" altLang="en-US" dirty="0"/>
              <a:t>用户痛点</a:t>
            </a:r>
          </a:p>
        </p:txBody>
      </p:sp>
      <p:sp>
        <p:nvSpPr>
          <p:cNvPr id="3" name="内容占位符 2">
            <a:extLst>
              <a:ext uri="{FF2B5EF4-FFF2-40B4-BE49-F238E27FC236}">
                <a16:creationId xmlns:a16="http://schemas.microsoft.com/office/drawing/2014/main" id="{12C70496-9DC1-43ED-9EC2-5C28A1726668}"/>
              </a:ext>
            </a:extLst>
          </p:cNvPr>
          <p:cNvSpPr>
            <a:spLocks noGrp="1"/>
          </p:cNvSpPr>
          <p:nvPr>
            <p:ph idx="1"/>
          </p:nvPr>
        </p:nvSpPr>
        <p:spPr>
          <a:xfrm>
            <a:off x="838200" y="1561675"/>
            <a:ext cx="10515600" cy="4351338"/>
          </a:xfrm>
        </p:spPr>
        <p:txBody>
          <a:bodyPr/>
          <a:lstStyle/>
          <a:p>
            <a:r>
              <a:rPr lang="zh-CN" altLang="en-US" dirty="0"/>
              <a:t>吃药时间零碎，不容易记住</a:t>
            </a:r>
            <a:endParaRPr lang="en-US" altLang="zh-CN" dirty="0"/>
          </a:p>
          <a:p>
            <a:r>
              <a:rPr lang="zh-CN" altLang="en-US" dirty="0"/>
              <a:t>不同药物的使用不同，容易混淆</a:t>
            </a:r>
            <a:endParaRPr lang="en-US" altLang="zh-CN" dirty="0"/>
          </a:p>
          <a:p>
            <a:r>
              <a:rPr lang="zh-CN" altLang="en-US" dirty="0"/>
              <a:t>工作</a:t>
            </a:r>
            <a:r>
              <a:rPr lang="en-US" altLang="zh-CN" dirty="0"/>
              <a:t>/</a:t>
            </a:r>
            <a:r>
              <a:rPr lang="zh-CN" altLang="en-US" dirty="0"/>
              <a:t>学业繁重，容易忘记吃药时间</a:t>
            </a:r>
            <a:r>
              <a:rPr lang="en-US" altLang="zh-CN" dirty="0"/>
              <a:t>/</a:t>
            </a:r>
            <a:r>
              <a:rPr lang="zh-CN" altLang="en-US" dirty="0"/>
              <a:t>剂量</a:t>
            </a:r>
          </a:p>
        </p:txBody>
      </p:sp>
      <p:pic>
        <p:nvPicPr>
          <p:cNvPr id="6" name="图片 5">
            <a:extLst>
              <a:ext uri="{FF2B5EF4-FFF2-40B4-BE49-F238E27FC236}">
                <a16:creationId xmlns:a16="http://schemas.microsoft.com/office/drawing/2014/main" id="{4F8C66FD-A88F-40EC-9F43-3F40FC2F4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395" y="3052769"/>
            <a:ext cx="8207451" cy="3589331"/>
          </a:xfrm>
          <a:prstGeom prst="rect">
            <a:avLst/>
          </a:prstGeom>
        </p:spPr>
      </p:pic>
      <p:pic>
        <p:nvPicPr>
          <p:cNvPr id="10" name="音频 9">
            <a:hlinkClick r:id="" action="ppaction://media"/>
            <a:extLst>
              <a:ext uri="{FF2B5EF4-FFF2-40B4-BE49-F238E27FC236}">
                <a16:creationId xmlns:a16="http://schemas.microsoft.com/office/drawing/2014/main" id="{DDD1D451-7718-44AF-8232-9E0F72D2F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535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CBBBD-2391-4866-9426-1D79D6739BBA}"/>
              </a:ext>
            </a:extLst>
          </p:cNvPr>
          <p:cNvSpPr>
            <a:spLocks noGrp="1"/>
          </p:cNvSpPr>
          <p:nvPr>
            <p:ph type="title"/>
          </p:nvPr>
        </p:nvSpPr>
        <p:spPr/>
        <p:txBody>
          <a:bodyPr/>
          <a:lstStyle/>
          <a:p>
            <a:r>
              <a:rPr lang="en-US" altLang="zh-CN" dirty="0"/>
              <a:t>API</a:t>
            </a:r>
            <a:r>
              <a:rPr lang="zh-CN" altLang="en-US" dirty="0"/>
              <a:t>加值</a:t>
            </a:r>
          </a:p>
        </p:txBody>
      </p:sp>
      <p:sp>
        <p:nvSpPr>
          <p:cNvPr id="3" name="内容占位符 2">
            <a:extLst>
              <a:ext uri="{FF2B5EF4-FFF2-40B4-BE49-F238E27FC236}">
                <a16:creationId xmlns:a16="http://schemas.microsoft.com/office/drawing/2014/main" id="{6EDCD1FA-3032-4961-A89A-0102A6E134F8}"/>
              </a:ext>
            </a:extLst>
          </p:cNvPr>
          <p:cNvSpPr>
            <a:spLocks noGrp="1"/>
          </p:cNvSpPr>
          <p:nvPr>
            <p:ph idx="1"/>
          </p:nvPr>
        </p:nvSpPr>
        <p:spPr/>
        <p:txBody>
          <a:bodyPr/>
          <a:lstStyle/>
          <a:p>
            <a:r>
              <a:rPr lang="zh-CN" altLang="en-US" dirty="0"/>
              <a:t>通用票据识别：帮助用户识别就诊后的开药单，得到开药中的信息</a:t>
            </a:r>
            <a:endParaRPr lang="en-US" altLang="zh-CN" dirty="0"/>
          </a:p>
          <a:p>
            <a:r>
              <a:rPr lang="zh-CN" altLang="en-US" dirty="0"/>
              <a:t>语音识别：用户可以简单说几句话，就能完成数据转化文字输入，可以一目了然用户需求</a:t>
            </a:r>
            <a:endParaRPr lang="en-US" altLang="zh-CN" dirty="0"/>
          </a:p>
          <a:p>
            <a:r>
              <a:rPr lang="zh-CN" altLang="en-US" dirty="0"/>
              <a:t>关键词提取识别：帮助用户在文字信息中找出关键的文字信息，帮助用户设置</a:t>
            </a:r>
          </a:p>
        </p:txBody>
      </p:sp>
      <p:pic>
        <p:nvPicPr>
          <p:cNvPr id="7" name="音频 6">
            <a:hlinkClick r:id="" action="ppaction://media"/>
            <a:extLst>
              <a:ext uri="{FF2B5EF4-FFF2-40B4-BE49-F238E27FC236}">
                <a16:creationId xmlns:a16="http://schemas.microsoft.com/office/drawing/2014/main" id="{1A1589FC-9BFB-4298-BDD5-ADB51CE448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982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E486C-D0E5-486B-8826-E42310C273F4}"/>
              </a:ext>
            </a:extLst>
          </p:cNvPr>
          <p:cNvSpPr>
            <a:spLocks noGrp="1"/>
          </p:cNvSpPr>
          <p:nvPr>
            <p:ph type="title"/>
          </p:nvPr>
        </p:nvSpPr>
        <p:spPr/>
        <p:txBody>
          <a:bodyPr/>
          <a:lstStyle/>
          <a:p>
            <a:r>
              <a:rPr lang="zh-CN" altLang="en-US" dirty="0"/>
              <a:t>用户需求与</a:t>
            </a:r>
            <a:r>
              <a:rPr lang="en-US" altLang="zh-CN" dirty="0" err="1"/>
              <a:t>api</a:t>
            </a:r>
            <a:r>
              <a:rPr lang="zh-CN" altLang="en-US" dirty="0"/>
              <a:t>加值</a:t>
            </a:r>
          </a:p>
        </p:txBody>
      </p:sp>
      <p:pic>
        <p:nvPicPr>
          <p:cNvPr id="5" name="内容占位符 4">
            <a:extLst>
              <a:ext uri="{FF2B5EF4-FFF2-40B4-BE49-F238E27FC236}">
                <a16:creationId xmlns:a16="http://schemas.microsoft.com/office/drawing/2014/main" id="{0B292F7A-6BED-409B-B3D1-F6E165749E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6863" y="2218059"/>
            <a:ext cx="9838273" cy="3566469"/>
          </a:xfrm>
        </p:spPr>
      </p:pic>
      <p:pic>
        <p:nvPicPr>
          <p:cNvPr id="4" name="音频 3">
            <a:hlinkClick r:id="" action="ppaction://media"/>
            <a:extLst>
              <a:ext uri="{FF2B5EF4-FFF2-40B4-BE49-F238E27FC236}">
                <a16:creationId xmlns:a16="http://schemas.microsoft.com/office/drawing/2014/main" id="{B00F7049-89D8-4932-9D05-9672E715BB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491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0700-66AC-4C4B-98E1-0DDC21D56A7E}"/>
              </a:ext>
            </a:extLst>
          </p:cNvPr>
          <p:cNvSpPr>
            <a:spLocks noGrp="1"/>
          </p:cNvSpPr>
          <p:nvPr>
            <p:ph type="title"/>
          </p:nvPr>
        </p:nvSpPr>
        <p:spPr/>
        <p:txBody>
          <a:bodyPr/>
          <a:lstStyle/>
          <a:p>
            <a:r>
              <a:rPr lang="zh-CN" altLang="en-US" b="1" dirty="0"/>
              <a:t>人工智能概率性与解决方法</a:t>
            </a:r>
            <a:r>
              <a:rPr lang="en-US" altLang="zh-CN" b="1" dirty="0"/>
              <a:t>:</a:t>
            </a:r>
            <a:endParaRPr lang="zh-CN" altLang="en-US" dirty="0"/>
          </a:p>
        </p:txBody>
      </p:sp>
      <p:sp>
        <p:nvSpPr>
          <p:cNvPr id="3" name="内容占位符 2">
            <a:extLst>
              <a:ext uri="{FF2B5EF4-FFF2-40B4-BE49-F238E27FC236}">
                <a16:creationId xmlns:a16="http://schemas.microsoft.com/office/drawing/2014/main" id="{C980CB4A-35DB-4E62-A443-DBF884C897A6}"/>
              </a:ext>
            </a:extLst>
          </p:cNvPr>
          <p:cNvSpPr>
            <a:spLocks noGrp="1"/>
          </p:cNvSpPr>
          <p:nvPr>
            <p:ph idx="1"/>
          </p:nvPr>
        </p:nvSpPr>
        <p:spPr/>
        <p:txBody>
          <a:bodyPr/>
          <a:lstStyle/>
          <a:p>
            <a:pPr algn="l">
              <a:buFont typeface="Arial" panose="020B0604020202020204" pitchFamily="34" charset="0"/>
              <a:buChar char="•"/>
            </a:pPr>
            <a:r>
              <a:rPr lang="zh-CN" altLang="en-US" b="0" i="0" dirty="0">
                <a:solidFill>
                  <a:srgbClr val="24292E"/>
                </a:solidFill>
                <a:effectLst/>
                <a:latin typeface="-apple-system"/>
              </a:rPr>
              <a:t>目前百度开放平台的票据文字识别正确率需针对各类票据特定的字体、打印样式而准，目前综合场景下字段准确率高达</a:t>
            </a:r>
            <a:r>
              <a:rPr lang="en-US" altLang="zh-CN" b="0" i="0" dirty="0">
                <a:solidFill>
                  <a:srgbClr val="24292E"/>
                </a:solidFill>
                <a:effectLst/>
                <a:latin typeface="-apple-system"/>
              </a:rPr>
              <a:t>98%</a:t>
            </a:r>
            <a:r>
              <a:rPr lang="zh-CN" altLang="en-US" b="0" i="0" dirty="0">
                <a:solidFill>
                  <a:srgbClr val="24292E"/>
                </a:solidFill>
                <a:effectLst/>
                <a:latin typeface="-apple-system"/>
              </a:rPr>
              <a:t>，其中增值税发票、出租车票四要素准确率高达</a:t>
            </a:r>
            <a:r>
              <a:rPr lang="en-US" altLang="zh-CN" b="0" i="0" dirty="0">
                <a:solidFill>
                  <a:srgbClr val="24292E"/>
                </a:solidFill>
                <a:effectLst/>
                <a:latin typeface="-apple-system"/>
              </a:rPr>
              <a:t>99.9%</a:t>
            </a:r>
          </a:p>
          <a:p>
            <a:pPr algn="l">
              <a:buFont typeface="Arial" panose="020B0604020202020204" pitchFamily="34" charset="0"/>
              <a:buChar char="•"/>
            </a:pPr>
            <a:r>
              <a:rPr lang="zh-CN" altLang="en-US" b="1" i="0" dirty="0">
                <a:solidFill>
                  <a:srgbClr val="24292E"/>
                </a:solidFill>
                <a:effectLst/>
                <a:latin typeface="-apple-system"/>
              </a:rPr>
              <a:t>错误现象的解决方法：</a:t>
            </a:r>
            <a:endParaRPr lang="zh-CN" altLang="en-US" b="0" i="0" dirty="0">
              <a:solidFill>
                <a:srgbClr val="24292E"/>
              </a:solidFill>
              <a:effectLst/>
              <a:latin typeface="-apple-system"/>
            </a:endParaRPr>
          </a:p>
          <a:p>
            <a:pPr marL="742950" lvl="1" indent="-285750" algn="l">
              <a:buFont typeface="Arial" panose="020B0604020202020204" pitchFamily="34" charset="0"/>
              <a:buChar char="•"/>
            </a:pPr>
            <a:r>
              <a:rPr lang="zh-CN" altLang="en-US" b="0" i="0" dirty="0">
                <a:solidFill>
                  <a:srgbClr val="24292E"/>
                </a:solidFill>
                <a:effectLst/>
                <a:latin typeface="-apple-system"/>
              </a:rPr>
              <a:t>当图像</a:t>
            </a:r>
            <a:r>
              <a:rPr lang="en-US" altLang="zh-CN" b="0" i="0" dirty="0">
                <a:solidFill>
                  <a:srgbClr val="24292E"/>
                </a:solidFill>
                <a:effectLst/>
                <a:latin typeface="-apple-system"/>
              </a:rPr>
              <a:t>/</a:t>
            </a:r>
            <a:r>
              <a:rPr lang="zh-CN" altLang="en-US" b="0" i="0" dirty="0">
                <a:solidFill>
                  <a:srgbClr val="24292E"/>
                </a:solidFill>
                <a:effectLst/>
                <a:latin typeface="-apple-system"/>
              </a:rPr>
              <a:t>语音识别出现偏差时，向用户提供简单编辑修改的功能。可以通过手动修改信息不准确或者错误的地方</a:t>
            </a:r>
          </a:p>
          <a:p>
            <a:pPr marL="742950" lvl="1" indent="-285750" algn="l">
              <a:buFont typeface="Arial" panose="020B0604020202020204" pitchFamily="34" charset="0"/>
              <a:buChar char="•"/>
            </a:pPr>
            <a:r>
              <a:rPr lang="zh-CN" altLang="en-US" b="0" i="0" dirty="0">
                <a:solidFill>
                  <a:srgbClr val="24292E"/>
                </a:solidFill>
                <a:effectLst/>
                <a:latin typeface="-apple-system"/>
              </a:rPr>
              <a:t>剂量输入时，会设置再次确认，防止错误影响用户</a:t>
            </a:r>
          </a:p>
          <a:p>
            <a:endParaRPr lang="zh-CN" altLang="en-US" dirty="0"/>
          </a:p>
        </p:txBody>
      </p:sp>
      <p:pic>
        <p:nvPicPr>
          <p:cNvPr id="6" name="音频 5">
            <a:hlinkClick r:id="" action="ppaction://media"/>
            <a:extLst>
              <a:ext uri="{FF2B5EF4-FFF2-40B4-BE49-F238E27FC236}">
                <a16:creationId xmlns:a16="http://schemas.microsoft.com/office/drawing/2014/main" id="{49843575-6A0A-446F-AF16-6F5B1FD4AD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2210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8A870-AABD-44AE-8E6D-BBB9B18BE529}"/>
              </a:ext>
            </a:extLst>
          </p:cNvPr>
          <p:cNvSpPr>
            <a:spLocks noGrp="1"/>
          </p:cNvSpPr>
          <p:nvPr>
            <p:ph type="title"/>
          </p:nvPr>
        </p:nvSpPr>
        <p:spPr/>
        <p:txBody>
          <a:bodyPr/>
          <a:lstStyle/>
          <a:p>
            <a:r>
              <a:rPr lang="zh-CN" altLang="en-US" dirty="0"/>
              <a:t>通用票据识别</a:t>
            </a:r>
            <a:r>
              <a:rPr lang="en-US" altLang="zh-CN" dirty="0" err="1"/>
              <a:t>api</a:t>
            </a:r>
            <a:r>
              <a:rPr lang="zh-CN" altLang="en-US" dirty="0"/>
              <a:t>调用</a:t>
            </a:r>
          </a:p>
        </p:txBody>
      </p:sp>
      <p:sp>
        <p:nvSpPr>
          <p:cNvPr id="3" name="内容占位符 2">
            <a:extLst>
              <a:ext uri="{FF2B5EF4-FFF2-40B4-BE49-F238E27FC236}">
                <a16:creationId xmlns:a16="http://schemas.microsoft.com/office/drawing/2014/main" id="{6A101AFD-5500-4D76-83AB-4F533B228913}"/>
              </a:ext>
            </a:extLst>
          </p:cNvPr>
          <p:cNvSpPr>
            <a:spLocks noGrp="1"/>
          </p:cNvSpPr>
          <p:nvPr>
            <p:ph idx="1"/>
          </p:nvPr>
        </p:nvSpPr>
        <p:spPr>
          <a:xfrm>
            <a:off x="779206" y="1400548"/>
            <a:ext cx="10515600" cy="4351338"/>
          </a:xfrm>
        </p:spPr>
        <p:txBody>
          <a:bodyPr/>
          <a:lstStyle/>
          <a:p>
            <a:r>
              <a:rPr lang="zh-CN" altLang="en-US" dirty="0"/>
              <a:t>识别代码</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结果输出</a:t>
            </a:r>
            <a:endParaRPr lang="en-US" altLang="zh-CN" dirty="0"/>
          </a:p>
          <a:p>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1AFFC793-1866-4D87-9665-0328171F4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02" y="1912993"/>
            <a:ext cx="7239627" cy="2987299"/>
          </a:xfrm>
          <a:prstGeom prst="rect">
            <a:avLst/>
          </a:prstGeom>
        </p:spPr>
      </p:pic>
      <p:pic>
        <p:nvPicPr>
          <p:cNvPr id="7" name="图片 6">
            <a:extLst>
              <a:ext uri="{FF2B5EF4-FFF2-40B4-BE49-F238E27FC236}">
                <a16:creationId xmlns:a16="http://schemas.microsoft.com/office/drawing/2014/main" id="{126CF3F6-661F-4DF8-9522-53EF0714E63F}"/>
              </a:ext>
            </a:extLst>
          </p:cNvPr>
          <p:cNvPicPr>
            <a:picLocks noChangeAspect="1"/>
          </p:cNvPicPr>
          <p:nvPr/>
        </p:nvPicPr>
        <p:blipFill rotWithShape="1">
          <a:blip r:embed="rId5">
            <a:extLst>
              <a:ext uri="{28A0092B-C50C-407E-A947-70E740481C1C}">
                <a14:useLocalDpi xmlns:a14="http://schemas.microsoft.com/office/drawing/2010/main" val="0"/>
              </a:ext>
            </a:extLst>
          </a:blip>
          <a:srcRect l="4693" r="11313"/>
          <a:stretch/>
        </p:blipFill>
        <p:spPr>
          <a:xfrm>
            <a:off x="6096000" y="3327529"/>
            <a:ext cx="5376702" cy="3459780"/>
          </a:xfrm>
          <a:prstGeom prst="rect">
            <a:avLst/>
          </a:prstGeom>
        </p:spPr>
      </p:pic>
      <p:pic>
        <p:nvPicPr>
          <p:cNvPr id="6" name="音频 5">
            <a:hlinkClick r:id="" action="ppaction://media"/>
            <a:extLst>
              <a:ext uri="{FF2B5EF4-FFF2-40B4-BE49-F238E27FC236}">
                <a16:creationId xmlns:a16="http://schemas.microsoft.com/office/drawing/2014/main" id="{CA956D7C-EDC3-48F1-B63A-CFF0E2392B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155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6645</TotalTime>
  <Words>683</Words>
  <Application>Microsoft Office PowerPoint</Application>
  <PresentationFormat>宽屏</PresentationFormat>
  <Paragraphs>71</Paragraphs>
  <Slides>20</Slides>
  <Notes>0</Notes>
  <HiddenSlides>0</HiddenSlides>
  <MMClips>20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-apple-system</vt:lpstr>
      <vt:lpstr>等线</vt:lpstr>
      <vt:lpstr>等线 Light</vt:lpstr>
      <vt:lpstr>Arial</vt:lpstr>
      <vt:lpstr>Office 主题​​</vt:lpstr>
      <vt:lpstr>“药记住”APP</vt:lpstr>
      <vt:lpstr>价值宣言</vt:lpstr>
      <vt:lpstr>产品背景</vt:lpstr>
      <vt:lpstr>产品价值主张</vt:lpstr>
      <vt:lpstr>用户痛点</vt:lpstr>
      <vt:lpstr>API加值</vt:lpstr>
      <vt:lpstr>用户需求与api加值</vt:lpstr>
      <vt:lpstr>人工智能概率性与解决方法:</vt:lpstr>
      <vt:lpstr>通用票据识别api调用</vt:lpstr>
      <vt:lpstr>语音识别api调用</vt:lpstr>
      <vt:lpstr>关键词提取api调用</vt:lpstr>
      <vt:lpstr>API调用风险</vt:lpstr>
      <vt:lpstr>API调用风险</vt:lpstr>
      <vt:lpstr>产品流程图（智能加值部分）</vt:lpstr>
      <vt:lpstr>数据流程图</vt:lpstr>
      <vt:lpstr>原型说明</vt:lpstr>
      <vt:lpstr>原型说明（通用票据识别交互流程）</vt:lpstr>
      <vt:lpstr>原型说明（语音识别交互流程）</vt:lpstr>
      <vt:lpstr>原型说明（语音识别交互流程）</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 靖茜</dc:creator>
  <cp:lastModifiedBy>彭 靖茜</cp:lastModifiedBy>
  <cp:revision>36</cp:revision>
  <dcterms:created xsi:type="dcterms:W3CDTF">2020-07-18T04:29:15Z</dcterms:created>
  <dcterms:modified xsi:type="dcterms:W3CDTF">2020-07-23T15:45:59Z</dcterms:modified>
</cp:coreProperties>
</file>